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00" r:id="rId2"/>
    <p:sldId id="601" r:id="rId3"/>
    <p:sldId id="602" r:id="rId4"/>
    <p:sldId id="603" r:id="rId5"/>
    <p:sldId id="604" r:id="rId6"/>
    <p:sldId id="605" r:id="rId7"/>
    <p:sldId id="606" r:id="rId8"/>
    <p:sldId id="607" r:id="rId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584918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890134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518917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E221BC-9F46-4E5D-AFEB-EA74BC5A400C}"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1447037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E221BC-9F46-4E5D-AFEB-EA74BC5A400C}"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985882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E221BC-9F46-4E5D-AFEB-EA74BC5A400C}"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446114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DE221BC-9F46-4E5D-AFEB-EA74BC5A400C}" type="datetimeFigureOut">
              <a:rPr lang="en-US" smtClean="0"/>
              <a:t>9/23/2024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807498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DE221BC-9F46-4E5D-AFEB-EA74BC5A400C}" type="datetimeFigureOut">
              <a:rPr lang="en-US" smtClean="0"/>
              <a:t>9/23/2024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84336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221BC-9F46-4E5D-AFEB-EA74BC5A400C}" type="datetimeFigureOut">
              <a:rPr lang="en-US" smtClean="0"/>
              <a:t>9/23/2024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683291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DE221BC-9F46-4E5D-AFEB-EA74BC5A400C}"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238512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DE221BC-9F46-4E5D-AFEB-EA74BC5A400C}"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5A4DE1-5050-4776-9416-2259598C1755}" type="slidenum">
              <a:rPr lang="en-US" smtClean="0"/>
              <a:t>‹#›</a:t>
            </a:fld>
            <a:endParaRPr lang="en-US"/>
          </a:p>
        </p:txBody>
      </p:sp>
    </p:spTree>
    <p:extLst>
      <p:ext uri="{BB962C8B-B14F-4D97-AF65-F5344CB8AC3E}">
        <p14:creationId xmlns:p14="http://schemas.microsoft.com/office/powerpoint/2010/main" val="3096862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DE221BC-9F46-4E5D-AFEB-EA74BC5A400C}" type="datetimeFigureOut">
              <a:rPr lang="en-US" smtClean="0"/>
              <a:t>9/23/2024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0B5A4DE1-5050-4776-9416-2259598C1755}" type="slidenum">
              <a:rPr lang="en-US" smtClean="0"/>
              <a:t>‹#›</a:t>
            </a:fld>
            <a:endParaRPr lang="en-US"/>
          </a:p>
        </p:txBody>
      </p:sp>
    </p:spTree>
    <p:extLst>
      <p:ext uri="{BB962C8B-B14F-4D97-AF65-F5344CB8AC3E}">
        <p14:creationId xmlns:p14="http://schemas.microsoft.com/office/powerpoint/2010/main" val="2621437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810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2400" b="1" dirty="0">
                <a:solidFill>
                  <a:schemeClr val="tx1"/>
                </a:solidFill>
                <a:latin typeface="Times New Roman" pitchFamily="18" charset="0"/>
                <a:cs typeface="Times New Roman" pitchFamily="18" charset="0"/>
              </a:rPr>
              <a:t>		</a:t>
            </a:r>
          </a:p>
          <a:p>
            <a:pPr lvl="0" algn="ctr"/>
            <a:r>
              <a:rPr lang="en-IN" sz="2400" b="1" dirty="0">
                <a:solidFill>
                  <a:srgbClr val="C00000"/>
                </a:solidFill>
                <a:latin typeface="Times New Roman" pitchFamily="18" charset="0"/>
                <a:cs typeface="Times New Roman" pitchFamily="18" charset="0"/>
              </a:rPr>
              <a:t>SOCIOLOGY</a:t>
            </a:r>
          </a:p>
          <a:p>
            <a:pPr lvl="0" algn="ctr"/>
            <a:r>
              <a:rPr lang="en-US" sz="2400" b="1" dirty="0">
                <a:solidFill>
                  <a:schemeClr val="tx1"/>
                </a:solidFill>
                <a:latin typeface="Times New Roman" pitchFamily="18" charset="0"/>
                <a:cs typeface="Times New Roman" pitchFamily="18" charset="0"/>
              </a:rPr>
              <a:t>Program</a:t>
            </a:r>
            <a:r>
              <a:rPr lang="en-IN" sz="2400" b="1" dirty="0">
                <a:solidFill>
                  <a:schemeClr val="tx1"/>
                </a:solidFill>
                <a:latin typeface="Times New Roman" pitchFamily="18" charset="0"/>
                <a:cs typeface="Times New Roman" pitchFamily="18" charset="0"/>
              </a:rPr>
              <a:t> Specific Outcome(PSOs)</a:t>
            </a:r>
            <a:endParaRPr lang="en-US" sz="2400" dirty="0">
              <a:solidFill>
                <a:srgbClr val="C00000"/>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049" name="Rectangle 1"/>
          <p:cNvSpPr>
            <a:spLocks noChangeArrowheads="1"/>
          </p:cNvSpPr>
          <p:nvPr/>
        </p:nvSpPr>
        <p:spPr bwMode="auto">
          <a:xfrm>
            <a:off x="381000" y="381000"/>
            <a:ext cx="6096000"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endParaRPr lang="en-IN" sz="2000" b="1" dirty="0">
              <a:latin typeface="Times New Roman" pitchFamily="18" charset="0"/>
              <a:cs typeface="Times New Roman" pitchFamily="18" charset="0"/>
            </a:endParaRPr>
          </a:p>
          <a:p>
            <a:pPr algn="just"/>
            <a:endParaRPr lang="en-IN" sz="2000" b="1" dirty="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113944582"/>
              </p:ext>
            </p:extLst>
          </p:nvPr>
        </p:nvGraphicFramePr>
        <p:xfrm>
          <a:off x="762000" y="1828800"/>
          <a:ext cx="5562600" cy="594360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106680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hi-IN" sz="2000" b="0" dirty="0">
                          <a:solidFill>
                            <a:schemeClr val="tx1"/>
                          </a:solidFill>
                          <a:latin typeface="Times New Roman" pitchFamily="18" charset="0"/>
                          <a:cs typeface="Times New Roman" pitchFamily="18" charset="0"/>
                        </a:rPr>
                        <a:t>समाजशास्त्र स्नातक सामाजिक कार्य, एनजीओ, सरकारी परियोजनाएं आदि और अपनी पसंद की अन्य गतिविधियों को करने के लिए बुनियादी, मौलिक ज्ञान और कौशल हासिल करने में सक्षम होंगे।</a:t>
                      </a:r>
                      <a:endParaRPr lang="en-US" sz="2000" b="0" dirty="0">
                        <a:solidFill>
                          <a:schemeClr val="tx1"/>
                        </a:solidFill>
                        <a:latin typeface="Times New Roman" pitchFamily="18" charset="0"/>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9440">
                <a:tc>
                  <a:txBody>
                    <a:bodyPr/>
                    <a:lstStyle/>
                    <a:p>
                      <a:pPr algn="just"/>
                      <a:r>
                        <a:rPr lang="en-US" sz="16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000" b="0" kern="1200" dirty="0">
                          <a:solidFill>
                            <a:schemeClr val="tx1"/>
                          </a:solidFill>
                          <a:latin typeface="Times New Roman" pitchFamily="18" charset="0"/>
                          <a:ea typeface="+mn-ea"/>
                          <a:cs typeface="Times New Roman" pitchFamily="18" charset="0"/>
                        </a:rPr>
                        <a:t>समाजशास्त्र में मौलिक अवधारणाओं और सिद्धांतों को समझें।</a:t>
                      </a:r>
                      <a:endParaRPr lang="en-IN"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34160">
                <a:tc>
                  <a:txBody>
                    <a:bodyPr/>
                    <a:lstStyle/>
                    <a:p>
                      <a:pPr algn="just"/>
                      <a:r>
                        <a:rPr lang="en-US" sz="16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000" b="0" kern="1200" dirty="0">
                          <a:solidFill>
                            <a:schemeClr val="tx1"/>
                          </a:solidFill>
                          <a:latin typeface="Times New Roman" pitchFamily="18" charset="0"/>
                          <a:ea typeface="+mn-ea"/>
                          <a:cs typeface="Times New Roman" pitchFamily="18" charset="0"/>
                        </a:rPr>
                        <a:t>शहरी समाजशास्त्र और विकासात्मक समाजशास्त्र जैसे समाजशास्त्र से संबंधित विशिष्ट क्षेत्रों में कौशल का उपयोग करना। नैतिक मुद्दों के बारे में जागरूकता, अकादमिक और अनुसंधान नैतिकता पर जोर देना और भारतीय समाज के कमजोर वर्गों से संबंधित मुद्दों की सहानुभूतिपूर्ण समझ</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600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भारतीय संस्कृति, सांस्कृतिक अंतर और अवसरों के ज्ञान को लागू करना ताकि उनकी सांस्कृतिक संवेदनशीलता को बढ़ाया जा सके। समाजशास्त्र में विभिन्न मौलिक अवधारणाओं को परिभाषित करें- समाज, सामाजिक संस्थाएँ, समाजीकरण और सामाजिक नियंत्रण। समाजशास्त्र और अन्य सामाजिक विज्ञानों के बीच अंतर्संबंधों की पहचान करें</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भारत में सामाजिक मुद्दों और सामाजिक कल्याण के इतिहास का वर्णन करें। भारत में सामाजिक कल्याण की रूपरेखा और अवधारणाएँ और दृष्टिकोण</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367479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1"/>
            <a:ext cx="600075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endParaRPr kumimoji="0" lang="en-US" b="1"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 - Indian Society and Culture.</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308159504"/>
              </p:ext>
            </p:extLst>
          </p:nvPr>
        </p:nvGraphicFramePr>
        <p:xfrm>
          <a:off x="723900" y="3356947"/>
          <a:ext cx="5562600" cy="2859505"/>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7000"/>
                        </a:lnSpc>
                        <a:spcAft>
                          <a:spcPts val="800"/>
                        </a:spcAft>
                        <a:buFont typeface="+mj-lt"/>
                        <a:buNone/>
                      </a:pPr>
                      <a:r>
                        <a:rPr lang="hi-IN" sz="2000" b="0" dirty="0">
                          <a:solidFill>
                            <a:schemeClr val="tx1"/>
                          </a:solidFill>
                          <a:latin typeface="Times New Roman" pitchFamily="18" charset="0"/>
                          <a:ea typeface="Calibri"/>
                          <a:cs typeface="Times New Roman" pitchFamily="18" charset="0"/>
                        </a:rPr>
                        <a:t>भारतीय समाज, वर्ण व्यवस्था, संस्कार, सामाजिक पारस्परिकता, अरण्यक लोक (ग्राम्य), नगर।</a:t>
                      </a:r>
                      <a:endParaRPr lang="en-US" sz="2000" b="0" dirty="0">
                        <a:solidFill>
                          <a:schemeClr val="tx1"/>
                        </a:solidFill>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000" b="0" kern="1200" dirty="0">
                          <a:solidFill>
                            <a:schemeClr val="tx1"/>
                          </a:solidFill>
                          <a:latin typeface="Times New Roman" pitchFamily="18" charset="0"/>
                          <a:ea typeface="+mn-ea"/>
                          <a:cs typeface="Times New Roman" pitchFamily="18" charset="0"/>
                        </a:rPr>
                        <a:t>भारतीय जनजातियाँ, अनुसूचित जनजातियाँ, संवैधानिक प्रावधान।</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730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लोक संस्कृति ग्रामीण विकास, जाति व्यवस्था।</a:t>
                      </a:r>
                      <a:endParaRPr lang="en-IN"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नगर, महानगर, शहरी नियोजन, शहरी प्रबंधन।</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22529">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राष्ट्रीय एकता, युवा, पीढ़ीगत संघर्ष।</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65402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0"/>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algn="ctr" fontAlgn="base">
              <a:spcBef>
                <a:spcPct val="0"/>
              </a:spcBef>
              <a:spcAft>
                <a:spcPct val="0"/>
              </a:spcAft>
            </a:pPr>
            <a:r>
              <a:rPr lang="en-IN" sz="2400" b="1" dirty="0">
                <a:solidFill>
                  <a:srgbClr val="C00000"/>
                </a:solidFill>
                <a:latin typeface="Times New Roman" pitchFamily="18" charset="0"/>
                <a:cs typeface="Times New Roman" pitchFamily="18" charset="0"/>
              </a:rPr>
              <a:t>COURSES OUTCOMES </a:t>
            </a:r>
          </a:p>
          <a:p>
            <a:pPr marL="0" marR="0" lvl="0" indent="0" algn="l" defTabSz="914400" rtl="0" eaLnBrk="1" fontAlgn="base" latinLnBrk="0" hangingPunct="1">
              <a:spcBef>
                <a:spcPct val="0"/>
              </a:spcBef>
              <a:spcAft>
                <a:spcPct val="0"/>
              </a:spcAft>
              <a:buClrTx/>
              <a:buSzTx/>
              <a:buFontTx/>
              <a:buNone/>
              <a:tabLst/>
            </a:pPr>
            <a:endParaRPr lang="en-US" dirty="0">
              <a:solidFill>
                <a:srgbClr val="0F243E"/>
              </a:solidFill>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p>
          <a:p>
            <a:r>
              <a:rPr lang="en-IN" dirty="0">
                <a:latin typeface="Times New Roman" pitchFamily="18" charset="0"/>
                <a:cs typeface="Times New Roman" pitchFamily="18" charset="0"/>
              </a:rPr>
              <a:t>Major / Minor/  Elective- Basic Concepts of  Sociology.</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868054451"/>
              </p:ext>
            </p:extLst>
          </p:nvPr>
        </p:nvGraphicFramePr>
        <p:xfrm>
          <a:off x="609600" y="3048000"/>
          <a:ext cx="5562600" cy="475488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0000"/>
                        </a:lnSpc>
                        <a:spcAft>
                          <a:spcPts val="800"/>
                        </a:spcAft>
                        <a:buFont typeface="+mj-lt"/>
                        <a:buNone/>
                      </a:pPr>
                      <a:r>
                        <a:rPr lang="hi-IN" sz="2400" b="0" dirty="0">
                          <a:solidFill>
                            <a:schemeClr val="tx1"/>
                          </a:solidFill>
                          <a:latin typeface="Times New Roman" pitchFamily="18" charset="0"/>
                          <a:ea typeface="Calibri"/>
                          <a:cs typeface="Times New Roman" pitchFamily="18" charset="0"/>
                        </a:rPr>
                        <a:t>भारतीय चिंतन की परंपरा, समाजशास्त्र का उद्भव, समाजशास्त्र का विकास, समाजशास्त्र में मानवतावादी अभिविन्यास, समाजशास्त्र में व्यावसायिक सामाजिक कार्य।</a:t>
                      </a:r>
                      <a:endParaRPr lang="en-US" sz="2400" b="0" dirty="0">
                        <a:solidFill>
                          <a:schemeClr val="tx1"/>
                        </a:solidFill>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400" b="0" kern="1200" dirty="0">
                          <a:solidFill>
                            <a:schemeClr val="tx1"/>
                          </a:solidFill>
                          <a:latin typeface="Times New Roman" pitchFamily="18" charset="0"/>
                          <a:ea typeface="+mn-ea"/>
                          <a:cs typeface="Times New Roman" pitchFamily="18" charset="0"/>
                        </a:rPr>
                        <a:t>व्यक्ति और समाज के बीच संबंध, सामाजिक संरचना, सामाजिक समूह, सामाजिक स्थिति, समाजशास्त्र में संघ।</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b="0" kern="1200" dirty="0">
                          <a:solidFill>
                            <a:schemeClr val="tx1"/>
                          </a:solidFill>
                          <a:latin typeface="Times New Roman" pitchFamily="18" charset="0"/>
                          <a:ea typeface="+mn-ea"/>
                          <a:cs typeface="Times New Roman" pitchFamily="18" charset="0"/>
                        </a:rPr>
                        <a:t>सामाजिक संगठन, सामाजिक व्यवस्था, सामाजिक संस्था, वर्ग और रिश्तेदारी।</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b="0" kern="1200" dirty="0">
                          <a:solidFill>
                            <a:schemeClr val="tx1"/>
                          </a:solidFill>
                          <a:latin typeface="Times New Roman" pitchFamily="18" charset="0"/>
                          <a:ea typeface="+mn-ea"/>
                          <a:cs typeface="Times New Roman" pitchFamily="18" charset="0"/>
                        </a:rPr>
                        <a:t>संस्कृति, सामाजिक प्रक्रिया, सांस्कृतिक अंतराल, सभ्यता, समाजीकरण।</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hi-IN" sz="2400" b="0" kern="1200" dirty="0">
                          <a:solidFill>
                            <a:schemeClr val="tx1"/>
                          </a:solidFill>
                          <a:latin typeface="Times New Roman" pitchFamily="18" charset="0"/>
                          <a:ea typeface="+mn-ea"/>
                          <a:cs typeface="Times New Roman" pitchFamily="18" charset="0"/>
                        </a:rPr>
                        <a:t>सामाजिक नियंत्रण, सामाजिक परिवर्तन, सामाजिक स्तरीकरण, सामाजिक गतिशीलता, सामाजिक परिवर्तन के पैटर्न।</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0858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242500"/>
            <a:ext cx="57150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en-IN" b="1" dirty="0">
              <a:solidFill>
                <a:srgbClr val="C00000"/>
              </a:solidFill>
              <a:latin typeface="Times New Roman" pitchFamily="18"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a:t>
            </a:r>
            <a:r>
              <a:rPr kumimoji="0" lang="en-US" i="0" strike="noStrike" cap="none" normalizeH="0" baseline="0" dirty="0" err="1">
                <a:ln>
                  <a:noFill/>
                </a:ln>
                <a:effectLst/>
                <a:latin typeface="Times New Roman" pitchFamily="18" charset="0"/>
                <a:ea typeface="Calibri" pitchFamily="34" charset="0"/>
                <a:cs typeface="Times New Roman" pitchFamily="18" charset="0"/>
              </a:rPr>
              <a:t>I</a:t>
            </a:r>
            <a:r>
              <a:rPr kumimoji="0" lang="en-US" i="0" strike="noStrike" cap="none" normalizeH="0" baseline="0" dirty="0">
                <a:ln>
                  <a:noFill/>
                </a:ln>
                <a:effectLst/>
                <a:latin typeface="Times New Roman" pitchFamily="18" charset="0"/>
                <a:ea typeface="Calibri" pitchFamily="34" charset="0"/>
                <a:cs typeface="Times New Roman" pitchFamily="18" charset="0"/>
              </a:rPr>
              <a:t>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p>
          <a:p>
            <a:r>
              <a:rPr lang="en-IN" dirty="0">
                <a:latin typeface="Times New Roman" pitchFamily="18" charset="0"/>
                <a:cs typeface="Times New Roman" pitchFamily="18" charset="0"/>
              </a:rPr>
              <a:t>Major - Basic Concepts of Social Research.</a:t>
            </a:r>
          </a:p>
          <a:p>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558186922"/>
              </p:ext>
            </p:extLst>
          </p:nvPr>
        </p:nvGraphicFramePr>
        <p:xfrm>
          <a:off x="609600" y="3124200"/>
          <a:ext cx="5562600" cy="390144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hi-IN" sz="2400" b="0" kern="1200" dirty="0">
                          <a:solidFill>
                            <a:schemeClr val="tx1"/>
                          </a:solidFill>
                          <a:latin typeface="Times New Roman" pitchFamily="18" charset="0"/>
                          <a:ea typeface="+mn-ea"/>
                          <a:cs typeface="Times New Roman" pitchFamily="18" charset="0"/>
                        </a:rPr>
                        <a:t>अनुसंधान, वैज्ञानिक विधि, सामाजिक सर्वेक्षण, परिकल्पना, अंतःविषय, दृष्टिकोण 1, अनुसंधान के नए आयाम।</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400" b="0" kern="1200" dirty="0">
                          <a:solidFill>
                            <a:schemeClr val="dk1"/>
                          </a:solidFill>
                          <a:latin typeface="Times New Roman" pitchFamily="18" charset="0"/>
                          <a:ea typeface="+mn-ea"/>
                          <a:cs typeface="Times New Roman" pitchFamily="18" charset="0"/>
                        </a:rPr>
                        <a:t>आंकड़े, जनगणना विधि, नमूना प्रश्नावली, साक्षात्कार अनुसूची।</a:t>
                      </a:r>
                      <a:endParaRPr lang="en-US" sz="24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b="0" kern="1200" dirty="0">
                          <a:solidFill>
                            <a:schemeClr val="dk1"/>
                          </a:solidFill>
                          <a:latin typeface="Times New Roman" pitchFamily="18" charset="0"/>
                          <a:ea typeface="+mn-ea"/>
                          <a:cs typeface="Times New Roman" pitchFamily="18" charset="0"/>
                        </a:rPr>
                        <a:t>अवलोकन, साक्षात्कार, केस स्टडी, समाजमिति, विषय-वस्तु विश्लेषण।</a:t>
                      </a:r>
                      <a:endParaRPr lang="en-US" sz="24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b="0" kern="1200" dirty="0">
                          <a:solidFill>
                            <a:schemeClr val="dk1"/>
                          </a:solidFill>
                          <a:latin typeface="Times New Roman" pitchFamily="18" charset="0"/>
                          <a:ea typeface="+mn-ea"/>
                          <a:cs typeface="Times New Roman" pitchFamily="18" charset="0"/>
                        </a:rPr>
                        <a:t>वस्तुनिष्ठता, विश्वसनीयता, वैधता, कोडन, वर्गीकरण, सारणीकरण, रिपोर्ट लेखन।</a:t>
                      </a:r>
                      <a:endParaRPr lang="en-US" sz="24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400" b="0" kern="1200" dirty="0">
                          <a:solidFill>
                            <a:schemeClr val="dk1"/>
                          </a:solidFill>
                          <a:latin typeface="Times New Roman" pitchFamily="18" charset="0"/>
                          <a:ea typeface="+mn-ea"/>
                          <a:cs typeface="Times New Roman" pitchFamily="18" charset="0"/>
                        </a:rPr>
                        <a:t>सांख्यिकी, आरेख, माध्य, मध्यिका, बहुलक, </a:t>
                      </a:r>
                      <a:r>
                        <a:rPr lang="en-US" sz="2400" b="0" kern="1200" dirty="0">
                          <a:solidFill>
                            <a:schemeClr val="dk1"/>
                          </a:solidFill>
                          <a:latin typeface="Times New Roman" pitchFamily="18" charset="0"/>
                          <a:ea typeface="+mn-ea"/>
                          <a:cs typeface="Times New Roman" pitchFamily="18" charset="0"/>
                        </a:rPr>
                        <a:t>SPSS.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94766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4572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57150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endParaRPr lang="en-US" dirty="0">
              <a:latin typeface="Times New Roman" pitchFamily="18" charset="0"/>
              <a:ea typeface="Calibri" pitchFamily="34"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 </a:t>
            </a:r>
            <a:r>
              <a:rPr kumimoji="0" lang="en-US" i="0" strike="noStrike" cap="none" normalizeH="0" baseline="0" dirty="0" err="1">
                <a:ln>
                  <a:noFill/>
                </a:ln>
                <a:effectLst/>
                <a:latin typeface="Times New Roman" pitchFamily="18" charset="0"/>
                <a:ea typeface="Calibri" pitchFamily="34" charset="0"/>
                <a:cs typeface="Times New Roman" pitchFamily="18" charset="0"/>
              </a:rPr>
              <a:t>I</a:t>
            </a:r>
            <a:r>
              <a:rPr kumimoji="0" lang="en-US" i="0" strike="noStrike" cap="none" normalizeH="0" baseline="0" dirty="0">
                <a:ln>
                  <a:noFill/>
                </a:ln>
                <a:effectLst/>
                <a:latin typeface="Times New Roman" pitchFamily="18" charset="0"/>
                <a:ea typeface="Calibri" pitchFamily="34" charset="0"/>
                <a:cs typeface="Times New Roman" pitchFamily="18" charset="0"/>
              </a:rPr>
              <a:t>  YEAR</a:t>
            </a:r>
          </a:p>
          <a:p>
            <a:r>
              <a:rPr lang="en-US" dirty="0">
                <a:latin typeface="Times New Roman" pitchFamily="18" charset="0"/>
                <a:ea typeface="Calibri" pitchFamily="34" charset="0"/>
                <a:cs typeface="Times New Roman" pitchFamily="18" charset="0"/>
              </a:rPr>
              <a:t>Subject-</a:t>
            </a:r>
            <a:r>
              <a:rPr lang="en-US" b="1" dirty="0">
                <a:latin typeface="Times New Roman" pitchFamily="18" charset="0"/>
                <a:ea typeface="Calibri" pitchFamily="34" charset="0"/>
                <a:cs typeface="Times New Roman" pitchFamily="18" charset="0"/>
              </a:rPr>
              <a:t>Sociology </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b="1" dirty="0"/>
              <a:t> </a:t>
            </a:r>
            <a:r>
              <a:rPr lang="en-IN" dirty="0">
                <a:latin typeface="Times New Roman" pitchFamily="18" charset="0"/>
                <a:cs typeface="Times New Roman" pitchFamily="18" charset="0"/>
              </a:rPr>
              <a:t>Major / Minor/ Elective- Social Change and Development.</a:t>
            </a:r>
          </a:p>
          <a:p>
            <a:endParaRPr lang="en-US" dirty="0">
              <a:latin typeface="Times New Roman" pitchFamily="18" charset="0"/>
              <a:cs typeface="Times New Roman" pitchFamily="18" charset="0"/>
            </a:endParaRPr>
          </a:p>
          <a:p>
            <a:r>
              <a:rPr lang="en-IN" dirty="0">
                <a:latin typeface="Times New Roman" pitchFamily="18" charset="0"/>
                <a:cs typeface="Times New Roman" pitchFamily="18" charset="0"/>
              </a:rPr>
              <a:t>After completion of the course the students will be able to learn and understand about :</a:t>
            </a:r>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055280647"/>
              </p:ext>
            </p:extLst>
          </p:nvPr>
        </p:nvGraphicFramePr>
        <p:xfrm>
          <a:off x="609600" y="3124200"/>
          <a:ext cx="5562600" cy="449580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hi-IN" sz="2400" b="0" kern="1200" dirty="0">
                          <a:solidFill>
                            <a:schemeClr val="tx1"/>
                          </a:solidFill>
                          <a:latin typeface="Times New Roman" pitchFamily="18" charset="0"/>
                          <a:ea typeface="+mn-ea"/>
                          <a:cs typeface="Times New Roman" pitchFamily="18" charset="0"/>
                        </a:rPr>
                        <a:t>सामाजिक परिवर्तन, विकास, क्रांति, प्रगति, विकास, सामाजिक परिवर्तन के सिद्धांत।</a:t>
                      </a:r>
                      <a:endParaRPr lang="en-US" sz="2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400" kern="1200" dirty="0">
                          <a:solidFill>
                            <a:schemeClr val="dk1"/>
                          </a:solidFill>
                          <a:latin typeface="Times New Roman" pitchFamily="18" charset="0"/>
                          <a:ea typeface="+mn-ea"/>
                          <a:cs typeface="Times New Roman" pitchFamily="18" charset="0"/>
                        </a:rPr>
                        <a:t>संस्कृतिकरण, शहरीकरण, पश्चिमीकरण, आधुनिकीकरण, उदारीकरण, निजीकरण, वैश्वीकरण, सामाजिक आंदोलन, औद्योगीकरण, सूचना पुनर्मूल्यांकन।</a:t>
                      </a:r>
                      <a:endParaRPr lang="en-US" sz="24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kern="1200" dirty="0">
                          <a:solidFill>
                            <a:schemeClr val="dk1"/>
                          </a:solidFill>
                          <a:latin typeface="Times New Roman" pitchFamily="18" charset="0"/>
                          <a:ea typeface="+mn-ea"/>
                          <a:cs typeface="Times New Roman" pitchFamily="18" charset="0"/>
                        </a:rPr>
                        <a:t>सामाजिक विकास, सतत विकास, सतत विकास के लक्ष्य, परंपराएँ, उपभोक्तावाद, उपभोक्तावादी समाज।</a:t>
                      </a:r>
                      <a:endParaRPr lang="en-US" sz="24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hi-IN" sz="2400" kern="1200" dirty="0">
                          <a:solidFill>
                            <a:schemeClr val="dk1"/>
                          </a:solidFill>
                          <a:latin typeface="Times New Roman" pitchFamily="18" charset="0"/>
                          <a:ea typeface="+mn-ea"/>
                          <a:cs typeface="Times New Roman" pitchFamily="18" charset="0"/>
                        </a:rPr>
                        <a:t>विकास की चुनौतियाँ, सांस्कृतिक चुनौतियाँ, पर्यावरणीय समस्याएँ, नियोजन की तकनीकें, चित्रकूट मॉडल और श्वेत पुनर्मूल्यांकन, भूदान आंदोलन।</a:t>
                      </a:r>
                      <a:endParaRPr lang="en-US" sz="24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hi-IN" sz="2400" kern="1200" dirty="0">
                          <a:solidFill>
                            <a:schemeClr val="dk1"/>
                          </a:solidFill>
                          <a:latin typeface="Times New Roman" pitchFamily="18" charset="0"/>
                          <a:ea typeface="+mn-ea"/>
                          <a:cs typeface="Times New Roman" pitchFamily="18" charset="0"/>
                        </a:rPr>
                        <a:t>सामाजिक नीति, समुदाय, विकास कार्यक्रम, निगरानी, ​​नीति आयोग।</a:t>
                      </a:r>
                      <a:endParaRPr lang="en-US" sz="24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4568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6324600"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rgbClr val="0F243E"/>
              </a:solidFill>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(Group B)</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 – Foundation of Sociological Thought- I</a:t>
            </a:r>
          </a:p>
          <a:p>
            <a:endParaRPr lang="en-IN" dirty="0">
              <a:latin typeface="Times New Roman" pitchFamily="18" charset="0"/>
              <a:cs typeface="Times New Roman" pitchFamily="18" charset="0"/>
            </a:endParaRPr>
          </a:p>
          <a:p>
            <a:r>
              <a:rPr lang="en-US" dirty="0">
                <a:latin typeface="Times New Roman" panose="02020603050405020304" pitchFamily="18" charset="0"/>
                <a:cs typeface="Times New Roman" panose="02020603050405020304" pitchFamily="18" charset="0"/>
              </a:rPr>
              <a:t>After completion of the course student would be able to learn, analyze and understand about</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659006186"/>
              </p:ext>
            </p:extLst>
          </p:nvPr>
        </p:nvGraphicFramePr>
        <p:xfrm>
          <a:off x="609600" y="2971800"/>
          <a:ext cx="5562600" cy="56997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hi-IN" sz="2200" b="0" kern="1200" dirty="0">
                          <a:solidFill>
                            <a:schemeClr val="tx1"/>
                          </a:solidFill>
                          <a:latin typeface="Times New Roman" panose="02020603050405020304" pitchFamily="18" charset="0"/>
                          <a:ea typeface="+mn-ea"/>
                          <a:cs typeface="Times New Roman" panose="02020603050405020304" pitchFamily="18" charset="0"/>
                        </a:rPr>
                        <a:t>भारतीय पृष्ठभूमि में सामाजिक चिंतन एवं पुनर्जागरण, आर्थिक एवं ऐतिहासिक पृष्ठभूमि ने सामाजिक चिंतन को किस प्रकार प्रभावित किया।</a:t>
                      </a:r>
                      <a:endParaRPr lang="en-US" sz="22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78305">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200" kern="1200" dirty="0">
                          <a:solidFill>
                            <a:schemeClr val="tx1"/>
                          </a:solidFill>
                          <a:latin typeface="Times New Roman" panose="02020603050405020304" pitchFamily="18" charset="0"/>
                          <a:ea typeface="+mn-ea"/>
                          <a:cs typeface="Times New Roman" panose="02020603050405020304" pitchFamily="18" charset="0"/>
                        </a:rPr>
                        <a:t>समाजशास्त्र के प्रवर्तक - ऑगस्टे कॉम्टे - समाजशास्त्र की अवधारणा और चिंतन के तीन चरण। एमिल दुर्खीम - सामाजिक तथ्य और आत्महत्या का सिद्धांत। हर्बर्ट स्पेंसर - सामाजिक विकास का सिद्धांत।</a:t>
                      </a:r>
                      <a:endParaRPr lang="en-US" sz="220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200" kern="1200" dirty="0">
                          <a:solidFill>
                            <a:schemeClr val="tx1"/>
                          </a:solidFill>
                          <a:latin typeface="Times New Roman" panose="02020603050405020304" pitchFamily="18" charset="0"/>
                          <a:ea typeface="+mn-ea"/>
                          <a:cs typeface="Times New Roman" panose="02020603050405020304" pitchFamily="18" charset="0"/>
                        </a:rPr>
                        <a:t>समाजशास्त्रीय विचारक- कार्ल मार्क्स - अधिशेष मूल्य सिद्धांत और द्वंद्वात्मक भौतिकवाद। मैक्स वेबर - सामाजिक क्रिया का सिद्धांत और आदर्श प्रकार। टैल्कॉट पार्सन्स - सामाजिक व्यवस्था और सामाजिक क्रिया।</a:t>
                      </a:r>
                      <a:endParaRPr lang="en-US" sz="220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200" kern="1200" dirty="0">
                          <a:solidFill>
                            <a:schemeClr val="tx1"/>
                          </a:solidFill>
                          <a:latin typeface="Times New Roman" panose="02020603050405020304" pitchFamily="18" charset="0"/>
                          <a:ea typeface="+mn-ea"/>
                          <a:cs typeface="Times New Roman" panose="02020603050405020304" pitchFamily="18" charset="0"/>
                        </a:rPr>
                        <a:t>भारतीय समाजशास्त्री- राधाकमल मुखर्जी- व्यक्तित्व, समाज और मूल्य, भारतीय संस्कृति और सभ्यता। इरावती कर्वे- नातेदारी संगठन। योगेंद्र सिंह- भारतीय परंपराओं का आधुनिकीकरण</a:t>
                      </a:r>
                      <a:endParaRPr lang="en-US" sz="220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7350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hi-IN" sz="2200" kern="1200" dirty="0">
                          <a:solidFill>
                            <a:schemeClr val="tx1"/>
                          </a:solidFill>
                          <a:latin typeface="Times New Roman" panose="02020603050405020304" pitchFamily="18" charset="0"/>
                          <a:ea typeface="+mn-ea"/>
                          <a:cs typeface="Times New Roman" panose="02020603050405020304" pitchFamily="18" charset="0"/>
                        </a:rPr>
                        <a:t>इनका परिचय एवं योगदान- महात्मा गांधी, बीआर अम्बेडकर, स्वामी विवेकानन्द, ज्योतिबा फुले, सावित्री बाई फुले</a:t>
                      </a:r>
                      <a:r>
                        <a:rPr lang="en-IN" sz="2200" kern="1200" dirty="0">
                          <a:solidFill>
                            <a:schemeClr val="tx1"/>
                          </a:solidFill>
                          <a:latin typeface="Times New Roman" panose="02020603050405020304" pitchFamily="18" charset="0"/>
                          <a:ea typeface="+mn-ea"/>
                          <a:cs typeface="Times New Roman" panose="02020603050405020304" pitchFamily="18" charset="0"/>
                        </a:rPr>
                        <a: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32996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(Group B)</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Major-2 — </a:t>
            </a:r>
            <a:r>
              <a:rPr lang="en-US" b="1" dirty="0"/>
              <a:t>Crime and Society.</a:t>
            </a:r>
          </a:p>
          <a:p>
            <a:endParaRPr lang="en-IN" dirty="0">
              <a:latin typeface="Times New Roman" pitchFamily="18" charset="0"/>
              <a:cs typeface="Times New Roman" pitchFamily="18" charset="0"/>
            </a:endParaRPr>
          </a:p>
          <a:p>
            <a:r>
              <a:rPr lang="en-US" dirty="0">
                <a:latin typeface="Times New Roman" panose="02020603050405020304" pitchFamily="18" charset="0"/>
                <a:cs typeface="Times New Roman" panose="02020603050405020304" pitchFamily="18" charset="0"/>
              </a:rPr>
              <a:t>After completion of course student will be able to learn, </a:t>
            </a:r>
            <a:r>
              <a:rPr lang="en-US" dirty="0" err="1">
                <a:latin typeface="Times New Roman" panose="02020603050405020304" pitchFamily="18" charset="0"/>
                <a:cs typeface="Times New Roman" panose="02020603050405020304" pitchFamily="18" charset="0"/>
              </a:rPr>
              <a:t>analyse</a:t>
            </a:r>
            <a:r>
              <a:rPr lang="en-US" dirty="0">
                <a:latin typeface="Times New Roman" panose="02020603050405020304" pitchFamily="18" charset="0"/>
                <a:cs typeface="Times New Roman" panose="02020603050405020304" pitchFamily="18" charset="0"/>
              </a:rPr>
              <a:t> and understand about</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391273380"/>
              </p:ext>
            </p:extLst>
          </p:nvPr>
        </p:nvGraphicFramePr>
        <p:xfrm>
          <a:off x="609600" y="2819400"/>
          <a:ext cx="5743074" cy="5044440"/>
        </p:xfrm>
        <a:graphic>
          <a:graphicData uri="http://schemas.openxmlformats.org/drawingml/2006/table">
            <a:tbl>
              <a:tblPr firstRow="1" bandRow="1">
                <a:tableStyleId>{5C22544A-7EE6-4342-B048-85BDC9FD1C3A}</a:tableStyleId>
              </a:tblPr>
              <a:tblGrid>
                <a:gridCol w="708050">
                  <a:extLst>
                    <a:ext uri="{9D8B030D-6E8A-4147-A177-3AD203B41FA5}">
                      <a16:colId xmlns:a16="http://schemas.microsoft.com/office/drawing/2014/main" val="20000"/>
                    </a:ext>
                  </a:extLst>
                </a:gridCol>
                <a:gridCol w="5035024">
                  <a:extLst>
                    <a:ext uri="{9D8B030D-6E8A-4147-A177-3AD203B41FA5}">
                      <a16:colId xmlns:a16="http://schemas.microsoft.com/office/drawing/2014/main" val="20001"/>
                    </a:ext>
                  </a:extLst>
                </a:gridCol>
              </a:tblGrid>
              <a:tr h="72590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hi-IN" sz="1800" b="0" kern="1200" dirty="0">
                          <a:solidFill>
                            <a:schemeClr val="tx1"/>
                          </a:solidFill>
                          <a:latin typeface="Times New Roman" pitchFamily="18" charset="0"/>
                          <a:ea typeface="+mn-ea"/>
                          <a:cs typeface="Times New Roman" pitchFamily="18" charset="0"/>
                        </a:rPr>
                        <a:t>अपराध और अपराधी- अर्थ, परिभाषा, विशेषताएँ, वर्गीकरण और कारण। अपराध कारण के स्कूल- शास्त्रीय, भौगोलिक, प्रतीकात्मक और समाजशास्त्रीय स्कूल। भारत में अपराध की रोकथाम और नियंत्रण- अर्थ, उद्देश्य, उपाय, पुलिस की भूमिका और मुआवज़ा नियम</a:t>
                      </a:r>
                      <a:r>
                        <a:rPr lang="en-IN" sz="1800" b="0" kern="1200" dirty="0">
                          <a:solidFill>
                            <a:schemeClr val="tx1"/>
                          </a:solidFill>
                          <a:latin typeface="Times New Roman" pitchFamily="18" charset="0"/>
                          <a:ea typeface="+mn-ea"/>
                          <a:cs typeface="Times New Roman" pitchFamily="18" charset="0"/>
                        </a:rPr>
                        <a:t>.</a:t>
                      </a:r>
                      <a:endParaRPr lang="en-US" sz="18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1800" kern="1200" dirty="0">
                          <a:solidFill>
                            <a:schemeClr val="dk1"/>
                          </a:solidFill>
                          <a:latin typeface="Times New Roman" pitchFamily="18" charset="0"/>
                          <a:ea typeface="+mn-ea"/>
                          <a:cs typeface="Times New Roman" pitchFamily="18" charset="0"/>
                        </a:rPr>
                        <a:t>अपराध की बदलती रूपरेखा - व्यावसायिक अपराध, संगठित अपराध, सफेदपोश अपराध, साइबर अपराध। बच्चों और महिलाओं के खिलाफ अपराध - प्रकार, कारण, उन्मूलन के उपाय, विधायी उपाय।</a:t>
                      </a:r>
                      <a:endParaRPr lang="en-US" sz="18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1800" kern="1200" dirty="0">
                          <a:solidFill>
                            <a:schemeClr val="dk1"/>
                          </a:solidFill>
                          <a:latin typeface="Times New Roman" pitchFamily="18" charset="0"/>
                          <a:ea typeface="+mn-ea"/>
                          <a:cs typeface="Times New Roman" pitchFamily="18" charset="0"/>
                        </a:rPr>
                        <a:t>किशोर अपराध – अर्थ, परिभाषा, कारण, रोकथाम, उपाय, सुधार संस्थाएँ, किशोर न्यायालय। किशोर आवारागर्दी – अर्थ, परिभाषा, कारण, उन्मूलन के उपाय। किशोर आवारागर्दी – अर्थ, परिभाषा और कारण। आवारागर्दी बनाम आवारागर्दी बनाम अपराध</a:t>
                      </a:r>
                      <a:endParaRPr lang="en-US" sz="18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14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1800" kern="1200" dirty="0">
                          <a:solidFill>
                            <a:schemeClr val="dk1"/>
                          </a:solidFill>
                          <a:latin typeface="Times New Roman" pitchFamily="18" charset="0"/>
                          <a:ea typeface="+mn-ea"/>
                          <a:cs typeface="Times New Roman" pitchFamily="18" charset="0"/>
                        </a:rPr>
                        <a:t>सज़ा - अर्थ, परिभाषा, उद्देश्य, सज़ा के सिद्धांत, मृत्युदंड। दंडशास्त्र - अर्थ, परिभाषा और दायरा। परिवीक्षा और पैरोल - अर्थ, परिभाषा, उद्देश्य, पात्रता, शर्तें, लाभ और हानियाँ</a:t>
                      </a:r>
                      <a:endParaRPr lang="en-US" sz="18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1800" kern="1200" dirty="0">
                          <a:solidFill>
                            <a:schemeClr val="dk1"/>
                          </a:solidFill>
                          <a:latin typeface="Times New Roman" pitchFamily="18" charset="0"/>
                          <a:ea typeface="+mn-ea"/>
                          <a:cs typeface="Times New Roman" pitchFamily="18" charset="0"/>
                        </a:rPr>
                        <a:t>भारत में सुधारात्मक संस्थाएँ। सुधारात्मक कार्यक्रम का अर्थ और विशेषताएँ। जेल - अर्थ, परिभाषा, उद्देश्य, ऐतिहासिक पृष्ठभूमि, मानवाधिकार और जेल का प्रबंधन, जेल सुधार। खुली जेल - अर्थ, परिभाषा, उद्देश्य। कैदियों के कल्याण के कार्यक्रम</a:t>
                      </a:r>
                      <a:endParaRPr lang="en-US" sz="18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623773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304800" y="318701"/>
            <a:ext cx="61722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endParaRPr kumimoji="0" lang="en-US" i="0" u="none" strike="noStrike" cap="none" normalizeH="0" baseline="0" dirty="0">
              <a:ln>
                <a:noFill/>
              </a:ln>
              <a:effectLst/>
              <a:latin typeface="Times New Roman" pitchFamily="18" charset="0"/>
              <a:ea typeface="Calibri" pitchFamily="34"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endParaRPr lang="en-US" sz="2400" dirty="0">
              <a:solidFill>
                <a:srgbClr val="C00000"/>
              </a:solidFill>
              <a:latin typeface="Times New Roman" pitchFamily="18" charset="0"/>
              <a:cs typeface="Times New Roman" pitchFamily="18" charset="0"/>
            </a:endParaRPr>
          </a:p>
          <a:p>
            <a:r>
              <a:rPr kumimoji="0" lang="en-US" i="0" strike="noStrike" cap="none" normalizeH="0" baseline="0" dirty="0">
                <a:ln>
                  <a:noFill/>
                </a:ln>
                <a:effectLst/>
                <a:latin typeface="Times New Roman" pitchFamily="18" charset="0"/>
                <a:ea typeface="Calibri" pitchFamily="34" charset="0"/>
                <a:cs typeface="Times New Roman" pitchFamily="18" charset="0"/>
              </a:rPr>
              <a:t>B.A. III YEAR</a:t>
            </a:r>
          </a:p>
          <a:p>
            <a:r>
              <a:rPr lang="en-US" dirty="0">
                <a:latin typeface="Times New Roman" pitchFamily="18" charset="0"/>
                <a:ea typeface="Calibri" pitchFamily="34" charset="0"/>
                <a:cs typeface="Times New Roman" pitchFamily="18" charset="0"/>
              </a:rPr>
              <a:t>Subject- </a:t>
            </a:r>
            <a:r>
              <a:rPr lang="en-US" b="1" dirty="0">
                <a:latin typeface="Times New Roman" pitchFamily="18" charset="0"/>
                <a:ea typeface="Calibri" pitchFamily="34" charset="0"/>
                <a:cs typeface="Times New Roman" pitchFamily="18" charset="0"/>
              </a:rPr>
              <a:t>Sociology </a:t>
            </a:r>
            <a:endParaRPr kumimoji="0" lang="en-US" i="0" strike="noStrike" cap="none" normalizeH="0" baseline="0" dirty="0">
              <a:ln>
                <a:noFill/>
              </a:ln>
              <a:effectLst/>
              <a:latin typeface="Times New Roman" pitchFamily="18" charset="0"/>
              <a:ea typeface="Calibri" pitchFamily="34" charset="0"/>
              <a:cs typeface="Times New Roman" pitchFamily="18" charset="0"/>
            </a:endParaRPr>
          </a:p>
          <a:p>
            <a:r>
              <a:rPr lang="en-IN" dirty="0">
                <a:latin typeface="Times New Roman" pitchFamily="18" charset="0"/>
                <a:cs typeface="Times New Roman" pitchFamily="18" charset="0"/>
              </a:rPr>
              <a:t>Minor/ Open Elective  — </a:t>
            </a:r>
            <a:r>
              <a:rPr lang="en-US" b="1" dirty="0"/>
              <a:t>SOCIOLOGY OF INDIAN TRIBES.</a:t>
            </a:r>
            <a:endParaRPr lang="en-IN" dirty="0">
              <a:latin typeface="Times New Roman" pitchFamily="18" charset="0"/>
              <a:cs typeface="Times New Roman" pitchFamily="18" charset="0"/>
            </a:endParaRPr>
          </a:p>
          <a:p>
            <a:endParaRPr lang="en-IN" dirty="0">
              <a:latin typeface="Times New Roman" pitchFamily="18" charset="0"/>
              <a:cs typeface="Times New Roman" pitchFamily="18" charset="0"/>
            </a:endParaRPr>
          </a:p>
          <a:p>
            <a:r>
              <a:rPr lang="en-US" dirty="0"/>
              <a:t>After completion of the course student will be able to learn, analyses and understand concept of</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i="0" strike="noStrike" cap="none" normalizeH="0" baseline="0" dirty="0">
              <a:ln>
                <a:noFill/>
              </a:ln>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571903837"/>
              </p:ext>
            </p:extLst>
          </p:nvPr>
        </p:nvGraphicFramePr>
        <p:xfrm>
          <a:off x="609600" y="2819400"/>
          <a:ext cx="5562600" cy="45720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79007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 typeface="+mj-lt"/>
                        <a:buNone/>
                        <a:tabLst/>
                        <a:defRPr/>
                      </a:pPr>
                      <a:r>
                        <a:rPr lang="hi-IN" sz="2000" b="0" kern="1200" dirty="0">
                          <a:solidFill>
                            <a:schemeClr val="tx1"/>
                          </a:solidFill>
                          <a:latin typeface="Times New Roman" pitchFamily="18" charset="0"/>
                          <a:ea typeface="+mn-ea"/>
                          <a:cs typeface="Times New Roman" pitchFamily="18" charset="0"/>
                        </a:rPr>
                        <a:t>जनजाति और अनुसूचित जनजाति- अर्थ, परिभाषा, विशेषताएँ। जनजाति बनाम अनुसूचित जनजाति। जनजातीय जनसांख्यिकी और वर्गीकरण – भौगोलिक, भाषाई, आर्थिक, नस्लीय</a:t>
                      </a:r>
                      <a:endParaRPr lang="en-US" sz="20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45431">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2000" kern="1200" dirty="0">
                          <a:solidFill>
                            <a:schemeClr val="dk1"/>
                          </a:solidFill>
                          <a:latin typeface="Times New Roman" pitchFamily="18" charset="0"/>
                          <a:ea typeface="+mn-ea"/>
                          <a:cs typeface="Times New Roman" pitchFamily="18" charset="0"/>
                        </a:rPr>
                        <a:t>जनजातीय समाज - जनजातीय परिवार, जनजातीय विवाह, जनजातीय रिश्तेदारी और जनजातीय महिलाओं की बदलती स्थिति।</a:t>
                      </a:r>
                      <a:endParaRPr lang="en-US" sz="20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2000" kern="1200" dirty="0">
                          <a:solidFill>
                            <a:schemeClr val="dk1"/>
                          </a:solidFill>
                          <a:latin typeface="Times New Roman" pitchFamily="18" charset="0"/>
                          <a:ea typeface="+mn-ea"/>
                          <a:cs typeface="Times New Roman" pitchFamily="18" charset="0"/>
                        </a:rPr>
                        <a:t>जनजातीय आर्थिक एवं राजनीतिक संगठन। जनजातीय अर्थव्यवस्था की विशेषताएँ। जनजातीय अर्थव्यवस्था के स्वरूप एवं उसमें होने वाले परिवर्तन, उत्तरदायी कारक। 73वाँ संविधान संशोधन एवं वर्तमान राजनीतिक संगठन</a:t>
                      </a:r>
                      <a:endParaRPr lang="en-US" sz="20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14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2000" kern="1200" dirty="0">
                          <a:solidFill>
                            <a:schemeClr val="dk1"/>
                          </a:solidFill>
                          <a:latin typeface="Times New Roman" pitchFamily="18" charset="0"/>
                          <a:ea typeface="+mn-ea"/>
                          <a:cs typeface="Times New Roman" pitchFamily="18" charset="0"/>
                        </a:rPr>
                        <a:t>जनजातीय समस्याएँ - निरक्षरता एवं बेरोजगारी, गरीबी एवं पिछड़ापन, कुपोषण एवं स्वास्थ्य समस्या, विस्थापन एवं पलायन। प्रमुख जनजातीय मुद्दे, जनजातीय विकास हेतु संवैधानिक प्रावधान, सरकार द्वारा चलाए जा रहे कल्याणकारी कार्यक्रम एवं उनका मूल्यांकन</a:t>
                      </a:r>
                      <a:endParaRPr lang="en-US" sz="20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4837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CO5.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i-IN" sz="2000" kern="1200" dirty="0">
                          <a:solidFill>
                            <a:schemeClr val="dk1"/>
                          </a:solidFill>
                          <a:latin typeface="Times New Roman" pitchFamily="18" charset="0"/>
                          <a:ea typeface="+mn-ea"/>
                          <a:cs typeface="Times New Roman" pitchFamily="18" charset="0"/>
                        </a:rPr>
                        <a:t>मध्य प्रदेश की प्रमुख जनजातियाँ, आर्थिक, राजनीतिक और सामाजिक संगठन - गोंड, भील, भारिया, सहरिया, कोरकू, बैगा</a:t>
                      </a:r>
                      <a:endParaRPr lang="en-US" sz="20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92174431"/>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91</TotalTime>
  <Words>1346</Words>
  <Application>Microsoft Office PowerPoint</Application>
  <PresentationFormat>On-screen Show (4:3)</PresentationFormat>
  <Paragraphs>214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29</cp:revision>
  <dcterms:created xsi:type="dcterms:W3CDTF">2024-08-06T06:18:40Z</dcterms:created>
  <dcterms:modified xsi:type="dcterms:W3CDTF">2024-09-23T10:42:51Z</dcterms:modified>
</cp:coreProperties>
</file>